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6"/>
  </p:notesMasterIdLst>
  <p:sldIdLst>
    <p:sldId id="299" r:id="rId5"/>
    <p:sldId id="262" r:id="rId6"/>
    <p:sldId id="261" r:id="rId7"/>
    <p:sldId id="275" r:id="rId8"/>
    <p:sldId id="296" r:id="rId9"/>
    <p:sldId id="260" r:id="rId10"/>
    <p:sldId id="266" r:id="rId11"/>
    <p:sldId id="293" r:id="rId12"/>
    <p:sldId id="270" r:id="rId13"/>
    <p:sldId id="271" r:id="rId14"/>
    <p:sldId id="272" r:id="rId15"/>
    <p:sldId id="273" r:id="rId16"/>
    <p:sldId id="289" r:id="rId17"/>
    <p:sldId id="287" r:id="rId18"/>
    <p:sldId id="258" r:id="rId19"/>
    <p:sldId id="276" r:id="rId20"/>
    <p:sldId id="291" r:id="rId21"/>
    <p:sldId id="283" r:id="rId22"/>
    <p:sldId id="278" r:id="rId23"/>
    <p:sldId id="297" r:id="rId24"/>
    <p:sldId id="298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213"/>
              </a:spcBef>
            </a:pPr>
            <a:r>
              <a:rPr lang="en-US" b="1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Explanation:  The most meaningful way to look at earplug insertion depths was to consider each ear individually.  Had each subject’s left and right earplug insertion depth been studied, the two (left / right) earplug insertion depths would have had to have been averaged together; or the minimum earplug insertion depth used; or the maximum earplug insertion depth used.  These three options elicited a less clear picture of what occurred than looking at each earplug independently.</a:t>
            </a: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endParaRPr lang="en-US" b="1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r>
              <a:rPr lang="en-US" b="1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85% of subjects’ left and right earplugs were </a:t>
            </a:r>
            <a:r>
              <a:rPr lang="en-US" smtClean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≤</a:t>
            </a:r>
            <a:r>
              <a:rPr lang="en-US" b="1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 mm different for insertion depth (8 mm was the maximum difference between left and right earplug insertion depth).  No correlation could be found between similar left / right earplug insertion depths and achieving optimum earplug insertion depth of ≥20 mm.</a:t>
            </a:r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 eaLnBrk="1" hangingPunct="1">
              <a:spcBef>
                <a:spcPts val="213"/>
              </a:spcBef>
            </a:pP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endParaRPr lang="en-US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spcBef>
                <a:spcPts val="213"/>
              </a:spcBef>
            </a:pPr>
            <a:r>
              <a:rPr lang="en-US" smtClean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Noise Reduction Ratings from earplug insertion depth study completed by the Air Force Research Laboratory using American National Standard S12.6-1997 (R2002) Methods for Measuring the Real-Ear Attenuation of Hearing Protectors, Method A (Experimenter Supervised / Verbally Coach), mean minus two standard deviation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1E9B-4E9E-4471-ABFE-03805E6B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F4A3-74D2-48FB-9121-D62B03C8B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75F2-4825-4C54-BB05-C2E967A4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D2CB-15EE-4206-BADA-099B10C76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3005-7233-4C8A-B112-610F8BD35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EF82-92C0-4501-92A5-813918053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97D3-ADD2-43ED-8BDE-68CEFD1F9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219D-B31A-40E1-B7C9-1DBBF285F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F24E-867E-4785-B3F6-34DEDF77B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0228-3EFE-4837-9B79-B6D915CC5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8644-117B-4339-8EEC-105FEB8E2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FB8E-2CA6-414F-B728-03123520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4F6CB-32F1-4051-B302-210719C4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4E8D-7E4B-4A58-A262-B5FB66F2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CC10-9742-44C3-9B14-2B2A620E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77C92-BA60-4134-A891-15889CF5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140-D452-4CB5-8DE4-6A61EE095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D415-D464-4A0A-96BA-8E4D0B78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79A5-FA04-4DAF-B6F3-AEC0E483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F1E-30A2-4FCC-9584-F34AE7F0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E0A1-16F8-480E-AAF8-4A728B96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984B-6D5B-4291-BC6F-D2E99B929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8FAC-009E-44A7-B604-4A02DB785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C4AB-7FBA-4C55-8663-690E397FC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F911-EB53-412C-99C0-044DD0723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23DC-2703-462A-B19F-483EC9526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C81D-C999-4E75-97B6-63D74051E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A6DA-FE9C-4602-A07A-90A2A5B67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3F4D-C1C4-4C14-B19A-1173B7E4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E76-9588-4FE9-B018-7E5025701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D97D-C830-4181-BD00-6E50216D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B8B8-E4F3-490D-A616-1BFDD465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3F17-407E-45F6-BA7E-E9DB8EC82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58F4-4219-439A-A5BD-49CF90E12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C2F4-EB33-424B-9AD9-5407A155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BFE1-17C3-461E-9C42-BC2ECE357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A9FF-3876-449F-90DD-A3610091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CB5D4-73E4-4DB1-BD11-D1CF70F43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FE66B-CDDC-411E-B0B5-FD118BFD3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D741-DC39-40C5-8521-424D9971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43A5-AC76-4C9F-A7CA-5049737F6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7C619-4398-4D19-839F-F9DF5E2E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586C-99F7-41D8-860E-446CC21B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5805-3A7E-4062-A461-4CD3F4A3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8E24DB3-51D7-4F69-8BE1-93A78821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9D473E8-AE3B-4304-8B6A-6FF38FB7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34B0F97-BA44-41FF-B7F9-FFC22A76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651F096E-C8E7-4CA4-BAEB-7163114AC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Lucida Grande" charset="0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Conservation </a:t>
            </a:r>
            <a:br>
              <a:rPr lang="en-US" sz="4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43F21-FAFD-485F-8C67-592D72C413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0"/>
            <a:ext cx="333375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E57ADD1-22EA-406D-ABE8-1CA1F1FC46C3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10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510588" cy="1325563"/>
          </a:xfrm>
        </p:spPr>
        <p:txBody>
          <a:bodyPr/>
          <a:lstStyle/>
          <a:p>
            <a:pPr eaLnBrk="1" hangingPunct="1"/>
            <a:r>
              <a:rPr lang="en-US" sz="3600" b="1" smtClean="0"/>
              <a:t>NOISE AT WORK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0225" y="1219200"/>
            <a:ext cx="6022975" cy="31242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defRPr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Generators (95dB)</a:t>
            </a:r>
            <a:endParaRPr lang="en-US" dirty="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defRPr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Screaming DI (100dB)</a:t>
            </a:r>
            <a:endParaRPr lang="en-US" dirty="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defRPr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M-16 (130-150dB)</a:t>
            </a:r>
            <a:endParaRPr lang="en-US" dirty="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defRPr/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50 Caliber (170 dB)</a:t>
            </a:r>
            <a:endParaRPr lang="en-US" dirty="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old" charset="0"/>
                <a:cs typeface="Arial Bold" charset="0"/>
                <a:sym typeface="Arial Bold" charset="0"/>
              </a:rPr>
              <a:t>Explosions/IED’s (180 dB+)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123950"/>
            <a:ext cx="25146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244975"/>
            <a:ext cx="2514600" cy="238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267200"/>
            <a:ext cx="3810000" cy="235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30BA0FF1-C830-4CA8-8736-879E9998147B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11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>
            <p:ph type="title"/>
          </p:nvPr>
        </p:nvSpPr>
        <p:spPr>
          <a:xfrm>
            <a:off x="301625" y="0"/>
            <a:ext cx="8510588" cy="1325563"/>
          </a:xfrm>
        </p:spPr>
        <p:txBody>
          <a:bodyPr/>
          <a:lstStyle/>
          <a:p>
            <a:pPr eaLnBrk="1" hangingPunct="1"/>
            <a:r>
              <a:rPr lang="en-US" sz="3600" b="1" smtClean="0"/>
              <a:t>NOISE AT HOME</a:t>
            </a:r>
          </a:p>
        </p:txBody>
      </p:sp>
      <p:sp>
        <p:nvSpPr>
          <p:cNvPr id="15366" name="Rectangle 5"/>
          <p:cNvSpPr>
            <a:spLocks noChangeArrowheads="1"/>
          </p:cNvSpPr>
          <p:nvPr>
            <p:ph type="body" idx="1"/>
          </p:nvPr>
        </p:nvSpPr>
        <p:spPr>
          <a:xfrm>
            <a:off x="4114800" y="2590800"/>
            <a:ext cx="4495800" cy="2439988"/>
          </a:xfrm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Power tools…….94 dB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Lawn care………94 dB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Chain saw……..110 dB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Engine repair....100 dB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smtClean="0">
                <a:latin typeface="Arial Bold" charset="0"/>
                <a:cs typeface="Arial Bold" charset="0"/>
                <a:sym typeface="Arial Bold" charset="0"/>
              </a:rPr>
              <a:t>Shop work…….104 dB</a:t>
            </a:r>
            <a:endParaRPr lang="en-US" sz="280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345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2">
                <a:lumMod val="95000"/>
                <a:lumOff val="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BBF89DCD-7CA7-4215-B947-A28B2AB21B6F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12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510588" cy="1325563"/>
          </a:xfrm>
        </p:spPr>
        <p:txBody>
          <a:bodyPr/>
          <a:lstStyle/>
          <a:p>
            <a:pPr eaLnBrk="1" hangingPunct="1"/>
            <a:r>
              <a:rPr lang="en-US" sz="3600" b="1" smtClean="0"/>
              <a:t>NOISE AT PLAY</a:t>
            </a:r>
          </a:p>
        </p:txBody>
      </p:sp>
      <p:sp>
        <p:nvSpPr>
          <p:cNvPr id="16390" name="Rectangle 5"/>
          <p:cNvSpPr>
            <a:spLocks noChangeArrowheads="1"/>
          </p:cNvSpPr>
          <p:nvPr>
            <p:ph type="body" idx="1"/>
          </p:nvPr>
        </p:nvSpPr>
        <p:spPr>
          <a:xfrm>
            <a:off x="1676400" y="1447800"/>
            <a:ext cx="6175375" cy="28956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Auto racing (</a:t>
            </a: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130-150dB</a:t>
            </a:r>
            <a:r>
              <a:rPr lang="en-US" smtClean="0">
                <a:latin typeface="Arial" charset="0"/>
                <a:cs typeface="Arial" charset="0"/>
                <a:sym typeface="Arial" charset="0"/>
              </a:rPr>
              <a:t>)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/>
            <a:r>
              <a:rPr lang="en-US" smtClean="0">
                <a:latin typeface="Arial" charset="0"/>
                <a:cs typeface="Arial" charset="0"/>
                <a:sym typeface="Arial" charset="0"/>
              </a:rPr>
              <a:t>Jet skiing, Motorcycles (</a:t>
            </a: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95dB</a:t>
            </a:r>
            <a:r>
              <a:rPr lang="en-US" smtClean="0">
                <a:latin typeface="Arial" charset="0"/>
                <a:cs typeface="Arial" charset="0"/>
                <a:sym typeface="Arial" charset="0"/>
              </a:rPr>
              <a:t>)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/>
            <a:r>
              <a:rPr lang="en-US" smtClean="0">
                <a:latin typeface="Arial" charset="0"/>
                <a:cs typeface="Arial" charset="0"/>
                <a:sym typeface="Arial" charset="0"/>
              </a:rPr>
              <a:t>Hunting / Shooting (</a:t>
            </a: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130-170dB)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/>
            <a:r>
              <a:rPr lang="en-US" smtClean="0">
                <a:latin typeface="Arial" charset="0"/>
                <a:cs typeface="Arial" charset="0"/>
                <a:sym typeface="Arial" charset="0"/>
              </a:rPr>
              <a:t>Rock concerts (</a:t>
            </a: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110-130dB</a:t>
            </a:r>
            <a:r>
              <a:rPr lang="en-US" smtClean="0">
                <a:latin typeface="Arial" charset="0"/>
                <a:cs typeface="Arial" charset="0"/>
                <a:sym typeface="Arial" charset="0"/>
              </a:rPr>
              <a:t>)</a:t>
            </a:r>
            <a:endParaRPr lang="en-US" smtClean="0">
              <a:latin typeface="Arial" charset="0"/>
              <a:sym typeface="Arial" charset="0"/>
            </a:endParaRPr>
          </a:p>
          <a:p>
            <a:pPr marL="304800" indent="-304800" eaLnBrk="1" hangingPunct="1"/>
            <a:r>
              <a:rPr lang="en-US" smtClean="0">
                <a:latin typeface="Arial" charset="0"/>
                <a:cs typeface="Arial" charset="0"/>
                <a:sym typeface="Arial" charset="0"/>
              </a:rPr>
              <a:t>Loud music: cars, MP3, IPOD</a:t>
            </a:r>
            <a:endParaRPr lang="en-US" smtClean="0">
              <a:latin typeface="Arial" charset="0"/>
              <a:sym typeface="Arial" charset="0"/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81000" y="4648200"/>
            <a:ext cx="2362200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48200"/>
            <a:ext cx="236220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648200"/>
            <a:ext cx="2362200" cy="169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17192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2238969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3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5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AF2CDFCF-FEFF-4FF0-BEDB-1EE0B43A1705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13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7417" name="Rectangle 6"/>
          <p:cNvSpPr>
            <a:spLocks noChangeArrowheads="1"/>
          </p:cNvSpPr>
          <p:nvPr>
            <p:ph type="title"/>
          </p:nvPr>
        </p:nvSpPr>
        <p:spPr>
          <a:xfrm>
            <a:off x="685800" y="228600"/>
            <a:ext cx="7467600" cy="1474788"/>
          </a:xfrm>
        </p:spPr>
        <p:txBody>
          <a:bodyPr/>
          <a:lstStyle/>
          <a:p>
            <a:pPr eaLnBrk="1" hangingPunct="1"/>
            <a:r>
              <a:rPr lang="en-US" sz="3600" b="1" smtClean="0"/>
              <a:t>Hearing Protection Devices</a:t>
            </a:r>
          </a:p>
        </p:txBody>
      </p:sp>
      <p:sp>
        <p:nvSpPr>
          <p:cNvPr id="17418" name="Rectangle 7"/>
          <p:cNvSpPr>
            <a:spLocks noChangeArrowheads="1"/>
          </p:cNvSpPr>
          <p:nvPr>
            <p:ph type="body" idx="1"/>
          </p:nvPr>
        </p:nvSpPr>
        <p:spPr>
          <a:xfrm>
            <a:off x="214313" y="3490913"/>
            <a:ext cx="8686800" cy="3367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*Like your rifle, these weapons will not help you without minimal </a:t>
            </a:r>
            <a:r>
              <a:rPr lang="en-US" b="1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training</a:t>
            </a:r>
            <a:r>
              <a:rPr lang="en-US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&amp; </a:t>
            </a:r>
            <a:r>
              <a:rPr lang="en-US" u="sng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understanding</a:t>
            </a:r>
            <a:r>
              <a:rPr lang="en-US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of how they work! 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0" y="1371600"/>
            <a:ext cx="9144000" cy="1588"/>
          </a:xfrm>
          <a:prstGeom prst="line">
            <a:avLst/>
          </a:prstGeom>
          <a:noFill/>
          <a:ln w="25400" cap="flat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74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876800"/>
            <a:ext cx="1219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029200"/>
            <a:ext cx="12192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52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029200"/>
            <a:ext cx="161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0"/>
          <p:cNvPicPr>
            <a:picLocks noChangeAspect="1" noChangeArrowheads="1"/>
          </p:cNvPicPr>
          <p:nvPr/>
        </p:nvPicPr>
        <p:blipFill>
          <a:blip r:embed="rId10" cstate="print"/>
          <a:srcRect l="17999" r="16000"/>
          <a:stretch>
            <a:fillRect/>
          </a:stretch>
        </p:blipFill>
        <p:spPr bwMode="auto">
          <a:xfrm>
            <a:off x="2895600" y="1600200"/>
            <a:ext cx="838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1"/>
          <p:cNvPicPr>
            <a:picLocks noChangeAspect="1" noChangeArrowheads="1"/>
          </p:cNvPicPr>
          <p:nvPr/>
        </p:nvPicPr>
        <p:blipFill>
          <a:blip r:embed="rId11" cstate="print"/>
          <a:srcRect t="20000" b="33333"/>
          <a:stretch>
            <a:fillRect/>
          </a:stretch>
        </p:blipFill>
        <p:spPr bwMode="auto">
          <a:xfrm>
            <a:off x="4343400" y="18288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724400"/>
            <a:ext cx="933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13" cstate="print"/>
          <a:srcRect l="10823" t="10223" r="13416"/>
          <a:stretch>
            <a:fillRect/>
          </a:stretch>
        </p:blipFill>
        <p:spPr bwMode="auto">
          <a:xfrm>
            <a:off x="7543800" y="4572000"/>
            <a:ext cx="10668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3"/>
          <p:cNvPicPr>
            <a:picLocks noChangeAspect="1" noChangeArrowheads="1"/>
          </p:cNvPicPr>
          <p:nvPr/>
        </p:nvPicPr>
        <p:blipFill>
          <a:blip r:embed="rId14" cstate="print">
            <a:lum bright="20000"/>
          </a:blip>
          <a:srcRect/>
          <a:stretch>
            <a:fillRect/>
          </a:stretch>
        </p:blipFill>
        <p:spPr bwMode="auto">
          <a:xfrm>
            <a:off x="7239000" y="1600200"/>
            <a:ext cx="1614487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6476522-0E1A-4CF8-A7CD-8906FC73D61D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14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3363913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1951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 cstate="print"/>
          <a:srcRect t="4908" r="110"/>
          <a:stretch>
            <a:fillRect/>
          </a:stretch>
        </p:blipFill>
        <p:spPr bwMode="auto">
          <a:xfrm>
            <a:off x="304800" y="1752600"/>
            <a:ext cx="3678238" cy="291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9" name="Rectangle 6"/>
          <p:cNvSpPr>
            <a:spLocks/>
          </p:cNvSpPr>
          <p:nvPr/>
        </p:nvSpPr>
        <p:spPr bwMode="auto">
          <a:xfrm>
            <a:off x="7197725" y="2524125"/>
            <a:ext cx="1739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l"/>
            <a:r>
              <a:rPr lang="en-US" sz="1100">
                <a:solidFill>
                  <a:schemeClr val="tx1"/>
                </a:solidFill>
                <a:ea typeface="Gill Sans" charset="0"/>
                <a:cs typeface="Gill Sans" charset="0"/>
              </a:rPr>
              <a:t>.</a:t>
            </a:r>
          </a:p>
        </p:txBody>
      </p:sp>
      <p:sp>
        <p:nvSpPr>
          <p:cNvPr id="18440" name="Rectangle 7"/>
          <p:cNvSpPr>
            <a:spLocks/>
          </p:cNvSpPr>
          <p:nvPr/>
        </p:nvSpPr>
        <p:spPr bwMode="auto">
          <a:xfrm>
            <a:off x="2286000" y="487680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r>
              <a:rPr lang="en-US" sz="3200">
                <a:solidFill>
                  <a:schemeClr val="tx1"/>
                </a:solidFill>
                <a:latin typeface="Hobo Std" pitchFamily="34" charset="0"/>
                <a:ea typeface="Gill Sans" charset="0"/>
                <a:cs typeface="Gill Sans" charset="0"/>
              </a:rPr>
              <a:t>Notice Their Choice of HPD</a:t>
            </a: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5" cstate="print"/>
          <a:srcRect l="1724" t="2153"/>
          <a:stretch>
            <a:fillRect/>
          </a:stretch>
        </p:blipFill>
        <p:spPr bwMode="auto">
          <a:xfrm>
            <a:off x="4800600" y="1752600"/>
            <a:ext cx="3733800" cy="297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299993" lon="0" rev="21599991"/>
            </a:camera>
            <a:lightRig rig="threePt" dir="t"/>
          </a:scene3d>
        </p:spPr>
      </p:pic>
      <p:sp>
        <p:nvSpPr>
          <p:cNvPr id="24586" name="Rectangle 9"/>
          <p:cNvSpPr>
            <a:spLocks/>
          </p:cNvSpPr>
          <p:nvPr/>
        </p:nvSpPr>
        <p:spPr bwMode="auto">
          <a:xfrm>
            <a:off x="5257800" y="1066800"/>
            <a:ext cx="28463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>
              <a:defRPr/>
            </a:pPr>
            <a:r>
              <a:rPr lang="en-US" sz="36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Fallujah 2007</a:t>
            </a:r>
          </a:p>
        </p:txBody>
      </p:sp>
      <p:sp>
        <p:nvSpPr>
          <p:cNvPr id="18443" name="Rectangle 10"/>
          <p:cNvSpPr>
            <a:spLocks/>
          </p:cNvSpPr>
          <p:nvPr/>
        </p:nvSpPr>
        <p:spPr bwMode="auto">
          <a:xfrm>
            <a:off x="533400" y="222250"/>
            <a:ext cx="8242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Better Combat Solutions?</a:t>
            </a:r>
          </a:p>
        </p:txBody>
      </p:sp>
      <p:pic>
        <p:nvPicPr>
          <p:cNvPr id="24588" name="Picture 11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400800" y="4876800"/>
            <a:ext cx="1447800" cy="969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1844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029200"/>
            <a:ext cx="161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92090B28-4819-42DD-9E09-D56510A0DCD0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15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4" cstate="print"/>
          <a:srcRect l="4181" t="10728" r="4497" b="7798"/>
          <a:stretch>
            <a:fillRect/>
          </a:stretch>
        </p:blipFill>
        <p:spPr bwMode="auto">
          <a:xfrm>
            <a:off x="1143000" y="914400"/>
            <a:ext cx="70104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32D31B8-4CB2-4C05-8CA5-F235F8809498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16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HPDs and Communication Ability</a:t>
            </a:r>
            <a:endParaRPr lang="en-US" sz="3600" b="1" smtClean="0"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325438" y="1676400"/>
            <a:ext cx="85979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Wear HPD when exposed to hazardous noises</a:t>
            </a:r>
            <a:endParaRPr lang="en-US" sz="1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Noise Situations: </a:t>
            </a:r>
            <a:r>
              <a:rPr lang="en-US" sz="2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Communication Not Critical </a:t>
            </a:r>
            <a:endParaRPr lang="en-US" sz="1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	Basic Foamies, Quad Flange, Ear Muffs</a:t>
            </a:r>
            <a:endParaRPr lang="en-US" sz="1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Noise Situations: </a:t>
            </a:r>
            <a:r>
              <a:rPr lang="en-US" sz="2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Communication Critical</a:t>
            </a:r>
            <a:endParaRPr lang="en-US" sz="1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800">
                <a:solidFill>
                  <a:schemeClr val="tx1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	Combat Arms Earplugs, TCAPS 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6900" y="5410200"/>
            <a:ext cx="1663700" cy="1219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3533775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562350"/>
            <a:ext cx="107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3048000"/>
            <a:ext cx="12192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791200"/>
            <a:ext cx="161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97C3CD77-9D61-4E27-B09C-6FEB28CC0656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17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19200"/>
            <a:ext cx="15128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print"/>
          <a:srcRect l="28235" t="20363" r="26587" b="20000"/>
          <a:stretch>
            <a:fillRect/>
          </a:stretch>
        </p:blipFill>
        <p:spPr bwMode="auto">
          <a:xfrm>
            <a:off x="4419600" y="12192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7"/>
          <p:cNvSpPr>
            <a:spLocks/>
          </p:cNvSpPr>
          <p:nvPr/>
        </p:nvSpPr>
        <p:spPr bwMode="auto">
          <a:xfrm>
            <a:off x="381000" y="2819400"/>
            <a:ext cx="2451100" cy="774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Olive out:   </a:t>
            </a:r>
            <a:endParaRPr lang="en-US" sz="1800" dirty="0">
              <a:solidFill>
                <a:schemeClr val="accent1">
                  <a:lumMod val="25000"/>
                </a:schemeClr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  <a:sym typeface="Arial" charset="0"/>
              </a:rPr>
              <a:t>(harder to see)</a:t>
            </a:r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6324600" y="2760663"/>
            <a:ext cx="2057400" cy="774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Yellow out:  </a:t>
            </a:r>
            <a:endParaRPr lang="en-US" sz="18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(easy to see)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876800"/>
            <a:ext cx="161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0"/>
          <p:cNvSpPr>
            <a:spLocks/>
          </p:cNvSpPr>
          <p:nvPr/>
        </p:nvSpPr>
        <p:spPr bwMode="auto">
          <a:xfrm>
            <a:off x="6324600" y="4800600"/>
            <a:ext cx="2070100" cy="774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Closed:  (blocks more)</a:t>
            </a:r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381000" y="4876800"/>
            <a:ext cx="1993900" cy="774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Open: </a:t>
            </a:r>
            <a:endParaRPr lang="en-US" sz="18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(hear more)</a:t>
            </a:r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381000" y="990600"/>
            <a:ext cx="2146300" cy="1511300"/>
          </a:xfrm>
          <a:prstGeom prst="rect">
            <a:avLst/>
          </a:prstGeom>
          <a:ln>
            <a:solidFill>
              <a:srgbClr val="3333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Impulse noise</a:t>
            </a:r>
            <a:endParaRPr lang="en-US" sz="18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lvl="1" algn="l">
              <a:buClr>
                <a:srgbClr val="00206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Gun shot</a:t>
            </a:r>
            <a:endParaRPr lang="en-US" sz="16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buClr>
                <a:srgbClr val="002060"/>
              </a:buClr>
              <a:buSzPct val="100000"/>
              <a:buFont typeface="Arial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Hear more</a:t>
            </a:r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6235700" y="990600"/>
            <a:ext cx="2603500" cy="1511300"/>
          </a:xfrm>
          <a:prstGeom prst="rect">
            <a:avLst/>
          </a:prstGeom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Steady noise</a:t>
            </a:r>
            <a:endParaRPr lang="en-US" sz="18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lvl="1" algn="l">
              <a:buClr>
                <a:srgbClr val="00206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  <a:ea typeface="Lucida Grande" charset="0"/>
                <a:cs typeface="Arial" charset="0"/>
                <a:sym typeface="Arial" charset="0"/>
              </a:rPr>
              <a:t>Generator noise</a:t>
            </a:r>
            <a:endParaRPr lang="en-US" sz="1600" dirty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buClr>
                <a:srgbClr val="002060"/>
              </a:buClr>
              <a:buSzPct val="100000"/>
              <a:defRPr/>
            </a:pPr>
            <a:endParaRPr lang="en-US" sz="2400" dirty="0">
              <a:solidFill>
                <a:srgbClr val="00206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Blocks more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7" cstate="print"/>
          <a:srcRect r="5882" b="5598"/>
          <a:stretch>
            <a:fillRect/>
          </a:stretch>
        </p:blipFill>
        <p:spPr bwMode="auto">
          <a:xfrm>
            <a:off x="4648200" y="48006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267200" y="990600"/>
            <a:ext cx="76200" cy="4724400"/>
          </a:xfrm>
          <a:prstGeom prst="line">
            <a:avLst/>
          </a:prstGeom>
          <a:noFill/>
          <a:ln w="63500">
            <a:solidFill>
              <a:srgbClr val="F1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2133600" y="228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Combat Earplugs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980AA902-D52D-4CE6-88D7-0DB36DF621F7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18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0800" y="1524000"/>
            <a:ext cx="6400800" cy="4114800"/>
          </a:xfrm>
        </p:spPr>
        <p:txBody>
          <a:bodyPr/>
          <a:lstStyle/>
          <a:p>
            <a:pPr marL="304800" indent="-30480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b="1" dirty="0" smtClean="0">
                <a:latin typeface="Arial" charset="0"/>
                <a:cs typeface="Arial" charset="0"/>
                <a:sym typeface="Arial" charset="0"/>
              </a:rPr>
              <a:t>Foamies:</a:t>
            </a:r>
            <a:endParaRPr lang="en-US" sz="4000" b="1" dirty="0" smtClean="0">
              <a:latin typeface="Arial" charset="0"/>
              <a:sym typeface="Arial" charset="0"/>
            </a:endParaRPr>
          </a:p>
          <a:p>
            <a:pPr marL="666750" lvl="1" indent="-304800" eaLnBrk="1" hangingPunct="1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Roll or squish the earplug</a:t>
            </a:r>
            <a:endParaRPr lang="en-US" sz="3200" dirty="0" smtClean="0">
              <a:latin typeface="Arial" charset="0"/>
              <a:sym typeface="Arial" charset="0"/>
            </a:endParaRPr>
          </a:p>
          <a:p>
            <a:pPr marL="666750" lvl="1" indent="-304800" eaLnBrk="1" hangingPunct="1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Pull back on ear w/opposite hand</a:t>
            </a:r>
            <a:endParaRPr lang="en-US" sz="3200" dirty="0" smtClean="0">
              <a:latin typeface="Arial" charset="0"/>
              <a:sym typeface="Arial" charset="0"/>
            </a:endParaRPr>
          </a:p>
          <a:p>
            <a:pPr lvl="2" eaLnBrk="1" hangingPunct="1">
              <a:spcBef>
                <a:spcPts val="5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Arial" charset="0"/>
                <a:cs typeface="Arial" charset="0"/>
                <a:sym typeface="Arial" charset="0"/>
              </a:rPr>
              <a:t>Straightens ear canal for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DEEPER</a:t>
            </a:r>
            <a:r>
              <a:rPr lang="en-US" sz="1800" dirty="0" smtClean="0">
                <a:latin typeface="Arial" charset="0"/>
                <a:cs typeface="Arial" charset="0"/>
                <a:sym typeface="Arial" charset="0"/>
              </a:rPr>
              <a:t> insertion </a:t>
            </a:r>
            <a:endParaRPr lang="en-US" sz="2800" dirty="0" smtClean="0">
              <a:latin typeface="Arial" charset="0"/>
              <a:sym typeface="Arial" charset="0"/>
            </a:endParaRPr>
          </a:p>
          <a:p>
            <a:pPr marL="666750" lvl="1" indent="-304800" eaLnBrk="1" hangingPunct="1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Insert the earplug</a:t>
            </a:r>
            <a:endParaRPr lang="en-US" sz="3200" dirty="0" smtClean="0">
              <a:latin typeface="Arial" charset="0"/>
              <a:sym typeface="Arial" charset="0"/>
            </a:endParaRPr>
          </a:p>
          <a:p>
            <a:pPr marL="666750" lvl="1" indent="-304800" eaLnBrk="1" hangingPunct="1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Should not be able to see your buddy’s </a:t>
            </a:r>
            <a:endParaRPr lang="en-US" sz="3200" dirty="0" smtClean="0">
              <a:latin typeface="Arial" charset="0"/>
              <a:sym typeface="Arial" charset="0"/>
            </a:endParaRPr>
          </a:p>
          <a:p>
            <a:pPr marL="666750" lvl="1" indent="-304800" eaLnBrk="1" hangingPunct="1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charset="0"/>
                <a:cs typeface="Arial" charset="0"/>
                <a:sym typeface="Arial" charset="0"/>
              </a:rPr>
              <a:t>Foamie if looking directly at him or yourself if looking directly in a mirror</a:t>
            </a:r>
            <a:endParaRPr lang="en-US" sz="2400" dirty="0" smtClean="0">
              <a:latin typeface="Arial" charset="0"/>
              <a:sym typeface="Arial" charset="0"/>
            </a:endParaRP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144000" cy="974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correctly wear hearing protection.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4" cstate="print"/>
          <a:srcRect t="45203" r="6361"/>
          <a:stretch>
            <a:fillRect/>
          </a:stretch>
        </p:blipFill>
        <p:spPr bwMode="auto">
          <a:xfrm>
            <a:off x="304800" y="1524000"/>
            <a:ext cx="1524000" cy="1789113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5" cstate="print"/>
          <a:srcRect l="22197" t="22237" r="18673" b="38537"/>
          <a:stretch>
            <a:fillRect/>
          </a:stretch>
        </p:blipFill>
        <p:spPr bwMode="auto">
          <a:xfrm>
            <a:off x="358775" y="4191000"/>
            <a:ext cx="1546225" cy="1816100"/>
          </a:xfrm>
          <a:prstGeom prst="rect">
            <a:avLst/>
          </a:prstGeom>
          <a:ln w="38100" cap="sq">
            <a:solidFill>
              <a:srgbClr val="8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5" name="Rectangle 8"/>
          <p:cNvSpPr>
            <a:spLocks/>
          </p:cNvSpPr>
          <p:nvPr/>
        </p:nvSpPr>
        <p:spPr bwMode="auto">
          <a:xfrm>
            <a:off x="295275" y="914400"/>
            <a:ext cx="1123950" cy="569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Right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29706" name="Rectangle 9"/>
          <p:cNvSpPr>
            <a:spLocks/>
          </p:cNvSpPr>
          <p:nvPr/>
        </p:nvSpPr>
        <p:spPr bwMode="auto">
          <a:xfrm>
            <a:off x="233363" y="3581400"/>
            <a:ext cx="1368425" cy="569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Wrong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charset="0"/>
              <a:cs typeface="Arial Bold" charset="0"/>
              <a:sym typeface="Arial Bold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A3E6D86-894D-4ED3-AF29-A3C3BE04DFB5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19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charset="0"/>
                <a:cs typeface="Arial Bold" charset="0"/>
                <a:sym typeface="Arial Bold" charset="0"/>
              </a:rPr>
              <a:t>Real-World Hearing Protection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200"/>
            <a:ext cx="822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9" name="Rectangle 6"/>
          <p:cNvSpPr>
            <a:spLocks/>
          </p:cNvSpPr>
          <p:nvPr/>
        </p:nvSpPr>
        <p:spPr bwMode="auto">
          <a:xfrm>
            <a:off x="6934200" y="6373813"/>
            <a:ext cx="19859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rgbClr val="FFFF00"/>
                </a:solidFill>
                <a:latin typeface="Arial" charset="0"/>
                <a:cs typeface="Arial" charset="0"/>
                <a:sym typeface="Arial" charset="0"/>
              </a:rPr>
              <a:t>NAVAIR 14MAR06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3B76AA34-1829-4E6D-A5D4-497436788713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2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>
            <p:ph type="title"/>
          </p:nvPr>
        </p:nvSpPr>
        <p:spPr>
          <a:xfrm>
            <a:off x="442913" y="0"/>
            <a:ext cx="8229600" cy="1184275"/>
          </a:xfrm>
        </p:spPr>
        <p:txBody>
          <a:bodyPr/>
          <a:lstStyle/>
          <a:p>
            <a:pPr eaLnBrk="1" hangingPunct="1"/>
            <a:r>
              <a:rPr lang="en-US" sz="3600" b="1" smtClean="0">
                <a:cs typeface="Arial" charset="0"/>
              </a:rPr>
              <a:t>Good Hearing is a Necessity</a:t>
            </a:r>
            <a:endParaRPr lang="en-US" sz="3600" b="1" smtClean="0"/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0" y="1371600"/>
            <a:ext cx="89154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defRPr/>
            </a:pPr>
            <a:r>
              <a:rPr lang="en-US" sz="2400" b="1" dirty="0">
                <a:solidFill>
                  <a:schemeClr val="bg2"/>
                </a:solidFill>
                <a:latin typeface="+mj-lt"/>
                <a:cs typeface="Arial Bold" charset="0"/>
                <a:sym typeface="Arial Bold" charset="0"/>
              </a:rPr>
              <a:t>Survivability and Lethality:</a:t>
            </a:r>
          </a:p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50-60% of Situational Awareness comes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 Italic" charset="0"/>
                <a:sym typeface="Arial Italic" charset="0"/>
              </a:rPr>
              <a:t>from Hearing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…</a:t>
            </a:r>
          </a:p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       % increases in limited visual fields</a:t>
            </a:r>
          </a:p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defRPr/>
            </a:pPr>
            <a:endParaRPr lang="en-US" sz="2400" b="1" dirty="0">
              <a:solidFill>
                <a:schemeClr val="tx1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defRPr/>
            </a:pPr>
            <a:r>
              <a:rPr lang="en-US" sz="2400" b="1" dirty="0">
                <a:solidFill>
                  <a:schemeClr val="bg2"/>
                </a:solidFill>
                <a:latin typeface="+mj-lt"/>
                <a:cs typeface="Arial" charset="0"/>
                <a:sym typeface="Arial" charset="0"/>
              </a:rPr>
              <a:t>Sound can be heard:  </a:t>
            </a:r>
            <a:endParaRPr lang="en-US" sz="2400" b="1" dirty="0">
              <a:solidFill>
                <a:schemeClr val="bg2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  <a:p>
            <a:pPr marL="417513" indent="-417513" algn="l">
              <a:spcBef>
                <a:spcPts val="475"/>
              </a:spcBef>
              <a:buClr>
                <a:srgbClr val="660033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In the Darkness, Inclement Weather, or the Haze of Weapon Fire, </a:t>
            </a:r>
          </a:p>
          <a:p>
            <a:pPr marL="417513" indent="-417513" algn="l">
              <a:spcBef>
                <a:spcPts val="475"/>
              </a:spcBef>
              <a:buClr>
                <a:srgbClr val="660033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360 Degrees 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 Italic" charset="0"/>
                <a:sym typeface="Arial Italic" charset="0"/>
              </a:rPr>
              <a:t>You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 Italic" charset="0"/>
                <a:sym typeface="Arial Italic" charset="0"/>
              </a:rPr>
              <a:t>can’t see someone running up behind you, 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 Italic" charset="0"/>
                <a:sym typeface="Arial Italic" charset="0"/>
              </a:rPr>
              <a:t>but with good hearing you can survive)</a:t>
            </a:r>
            <a:endParaRPr lang="en-US" sz="2400" b="1" dirty="0">
              <a:solidFill>
                <a:schemeClr val="tx1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  <a:p>
            <a:pPr marL="417513" indent="-417513" algn="l">
              <a:spcBef>
                <a:spcPts val="475"/>
              </a:spcBef>
              <a:buClr>
                <a:srgbClr val="660033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24 hours a day – 7 days a week</a:t>
            </a:r>
          </a:p>
          <a:p>
            <a:pPr marL="417513" indent="-417513" algn="l">
              <a:spcBef>
                <a:spcPts val="475"/>
              </a:spcBef>
              <a:buClr>
                <a:srgbClr val="660033"/>
              </a:buClr>
              <a:buSzPct val="100000"/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+mj-lt"/>
              <a:ea typeface="Lucida Grande" charset="0"/>
              <a:cs typeface="Arial" charset="0"/>
              <a:sym typeface="Arial" charset="0"/>
            </a:endParaRPr>
          </a:p>
          <a:p>
            <a:pPr marL="417513" indent="-417513" algn="l">
              <a:spcBef>
                <a:spcPts val="475"/>
              </a:spcBef>
              <a:buClr>
                <a:srgbClr val="660033"/>
              </a:buClr>
              <a:buSzPct val="10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Lucida Grande" charset="0"/>
                <a:cs typeface="Arial" charset="0"/>
                <a:sym typeface="Arial" charset="0"/>
              </a:rPr>
              <a:t>Ability to locate, identify sound source, aware of sounds</a:t>
            </a:r>
            <a:endParaRPr lang="en-US" sz="2400" b="1" dirty="0">
              <a:solidFill>
                <a:schemeClr val="tx1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585F74D-EA36-4DFA-9F90-CFE6E1766234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20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304800" y="990600"/>
            <a:ext cx="8318500" cy="3733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400" u="sng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Many reasons why HPDs are not worn:</a:t>
            </a:r>
            <a:endParaRPr lang="en-US" sz="1800">
              <a:solidFill>
                <a:srgbClr val="8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Afraid of not hearing, not comfortable, problems inserting, not seen as important, hearing is not that bad, inconvenient, extra hassle, not available</a:t>
            </a:r>
            <a:endParaRPr lang="en-US" sz="180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400" u="sng">
              <a:solidFill>
                <a:schemeClr val="tx1"/>
              </a:solidFill>
              <a:latin typeface="Arial Bold" charset="0"/>
              <a:ea typeface="Lucida Grande" charset="0"/>
              <a:cs typeface="Lucida Grande" charset="0"/>
              <a:sym typeface="Arial Bold" charset="0"/>
            </a:endParaRPr>
          </a:p>
          <a:p>
            <a:pPr algn="l"/>
            <a:r>
              <a:rPr lang="en-US" sz="2400" u="sng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Many solutions: </a:t>
            </a:r>
            <a:endParaRPr lang="en-US" sz="1800">
              <a:solidFill>
                <a:srgbClr val="8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 Different types, sizes and filters:  discuss options</a:t>
            </a:r>
          </a:p>
        </p:txBody>
      </p:sp>
      <p:sp>
        <p:nvSpPr>
          <p:cNvPr id="24582" name="Rectangle 5"/>
          <p:cNvSpPr>
            <a:spLocks/>
          </p:cNvSpPr>
          <p:nvPr/>
        </p:nvSpPr>
        <p:spPr bwMode="auto">
          <a:xfrm>
            <a:off x="292100" y="3962400"/>
            <a:ext cx="8547100" cy="1841500"/>
          </a:xfrm>
          <a:prstGeom prst="rect">
            <a:avLst/>
          </a:prstGeom>
          <a:solidFill>
            <a:schemeClr val="accent1"/>
          </a:solidFill>
          <a:ln w="12700" cap="rnd">
            <a:solidFill>
              <a:srgbClr val="800000"/>
            </a:solidFill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In noise on the job and at home</a:t>
            </a:r>
            <a:endParaRPr lang="en-US" sz="1800">
              <a:solidFill>
                <a:srgbClr val="8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rgbClr val="800000"/>
                </a:solidFill>
                <a:latin typeface="Arial Bold" charset="0"/>
                <a:ea typeface="Lucida Grande" charset="0"/>
                <a:cs typeface="Lucida Grande" charset="0"/>
                <a:sym typeface="Arial Bold" charset="0"/>
              </a:rPr>
              <a:t>	</a:t>
            </a:r>
            <a:r>
              <a:rPr lang="en-US" sz="2400" u="sng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Wear  CONSISTENTLY and CORRECTLY!</a:t>
            </a:r>
            <a:r>
              <a:rPr lang="en-US" sz="240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z="1800">
              <a:solidFill>
                <a:srgbClr val="8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endParaRPr lang="en-US" sz="2400">
              <a:solidFill>
                <a:srgbClr val="800000"/>
              </a:solidFill>
              <a:latin typeface="Arial Bold" charset="0"/>
              <a:ea typeface="Lucida Grande" charset="0"/>
              <a:cs typeface="Lucida Grande" charset="0"/>
              <a:sym typeface="Arial Bold" charset="0"/>
            </a:endParaRPr>
          </a:p>
          <a:p>
            <a:pPr algn="l"/>
            <a:r>
              <a:rPr lang="en-US" sz="240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Noise induced hearing loss is:</a:t>
            </a:r>
            <a:endParaRPr lang="en-US" sz="1800">
              <a:solidFill>
                <a:srgbClr val="8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/>
            <a:r>
              <a:rPr lang="en-US" sz="240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               </a:t>
            </a:r>
            <a:r>
              <a:rPr lang="en-US" sz="2400" u="sng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PERMANENT and PROGRESSIVE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7E07193-D0E8-4C4A-85EF-9313E61C73E6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21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"/>
            <a:ext cx="29718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819400"/>
            <a:ext cx="221239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895600"/>
            <a:ext cx="274320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00" name="Rectangle 7"/>
          <p:cNvSpPr>
            <a:spLocks/>
          </p:cNvSpPr>
          <p:nvPr/>
        </p:nvSpPr>
        <p:spPr bwMode="auto">
          <a:xfrm>
            <a:off x="381000" y="2514600"/>
            <a:ext cx="3670300" cy="330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  <a:sym typeface="Arial" charset="0"/>
              </a:rPr>
              <a:t>Ears need auditory rest too</a:t>
            </a:r>
          </a:p>
        </p:txBody>
      </p:sp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57200"/>
            <a:ext cx="1895475" cy="2305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743200"/>
            <a:ext cx="2619375" cy="1717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533400"/>
            <a:ext cx="2725247" cy="1971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724400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5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724400"/>
            <a:ext cx="2209800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4876800"/>
            <a:ext cx="2819400" cy="1649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1289ECD-78F3-4768-8514-54FCFC56BF3A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3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>
            <p:ph type="title"/>
          </p:nvPr>
        </p:nvSpPr>
        <p:spPr>
          <a:xfrm>
            <a:off x="107950" y="0"/>
            <a:ext cx="8915400" cy="1200150"/>
          </a:xfrm>
        </p:spPr>
        <p:txBody>
          <a:bodyPr/>
          <a:lstStyle/>
          <a:p>
            <a:pPr eaLnBrk="1" hangingPunct="1"/>
            <a:r>
              <a:rPr lang="en-US" sz="3600" b="1" smtClean="0"/>
              <a:t>Consequences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58738" y="1011238"/>
            <a:ext cx="90424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17513" indent="-417513" algn="l">
              <a:spcBef>
                <a:spcPts val="575"/>
              </a:spcBef>
              <a:defRPr/>
            </a:pP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Hearing Injuries are among the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 Italic" charset="0"/>
                <a:sym typeface="Arial Italic" charset="0"/>
              </a:rPr>
              <a:t>top four </a:t>
            </a:r>
            <a:r>
              <a:rPr lang="en-US" sz="24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in theaters of operation</a:t>
            </a:r>
          </a:p>
          <a:p>
            <a:pPr marL="417513" indent="-417513" algn="l">
              <a:spcBef>
                <a:spcPts val="525"/>
              </a:spcBef>
              <a:buClr>
                <a:srgbClr val="660033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cs typeface="Arial" charset="0"/>
                <a:sym typeface="Arial" charset="0"/>
              </a:rPr>
              <a:t>7/10 Injuries Due to Blasts – 50% Experience Permanent Loss</a:t>
            </a:r>
            <a:endParaRPr lang="en-US" sz="2400" dirty="0">
              <a:solidFill>
                <a:schemeClr val="tx1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defRPr/>
            </a:pP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Permanent hearing loss is invisible (no blood), painless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  By the time you know you’ve been injured,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 Italic" charset="0"/>
                <a:sym typeface="Arial Italic" charset="0"/>
              </a:rPr>
              <a:t>it’s too late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…</a:t>
            </a:r>
            <a:endParaRPr lang="en-US" sz="2400" dirty="0">
              <a:solidFill>
                <a:schemeClr val="tx1"/>
              </a:solidFill>
              <a:latin typeface="+mj-lt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  <a:sym typeface="Arial" charset="0"/>
              </a:rPr>
              <a:t>  Combat effectiveness is already compromised </a:t>
            </a:r>
            <a:endParaRPr lang="en-US" sz="2400" dirty="0">
              <a:solidFill>
                <a:schemeClr val="tx1"/>
              </a:solidFill>
              <a:latin typeface="+mj-lt"/>
              <a:cs typeface="Arial" charset="0"/>
              <a:sym typeface="Arial" charset="0"/>
            </a:endParaRPr>
          </a:p>
          <a:p>
            <a:pPr algn="l">
              <a:defRPr/>
            </a:pPr>
            <a:endParaRPr lang="en-US" sz="2400" dirty="0">
              <a:solidFill>
                <a:schemeClr val="tx1"/>
              </a:solidFill>
              <a:latin typeface="+mj-lt"/>
              <a:cs typeface="Arial" charset="0"/>
              <a:sym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2"/>
                </a:solidFill>
                <a:latin typeface="+mj-lt"/>
                <a:cs typeface="Arial" charset="0"/>
                <a:sym typeface="Arial" charset="0"/>
              </a:rPr>
              <a:t>Increased Safety Mishaps from loss of hearing (misinterpreting)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What are the consequences of not hearing correctly???</a:t>
            </a: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  <a:sym typeface="Arial" charset="0"/>
            </a:endParaRP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Attack   vs.   Get back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Watch um’   vs.  Pop um’ </a:t>
            </a:r>
          </a:p>
          <a:p>
            <a:pPr lvl="1" algn="l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 Go  vs.  No</a:t>
            </a:r>
          </a:p>
          <a:p>
            <a:pPr algn="l">
              <a:defRPr/>
            </a:pPr>
            <a:endParaRPr lang="en-US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/>
              <a:cs typeface="Arial" charset="0"/>
              <a:sym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0" y="941388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17B1A256-39D4-4363-866A-2F858995826D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4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 cstate="print"/>
          <a:srcRect l="570" t="2222" b="2222"/>
          <a:stretch>
            <a:fillRect/>
          </a:stretch>
        </p:blipFill>
        <p:spPr bwMode="auto">
          <a:xfrm>
            <a:off x="457200" y="304800"/>
            <a:ext cx="8686800" cy="63677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519424F2-D1C1-4F79-BEDB-53A67B0D47F0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5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 cstate="print"/>
          <a:srcRect l="885" r="1770" b="1205"/>
          <a:stretch>
            <a:fillRect/>
          </a:stretch>
        </p:blipFill>
        <p:spPr bwMode="auto">
          <a:xfrm>
            <a:off x="457200" y="304800"/>
            <a:ext cx="81534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DC9D8A4B-944B-422C-A1B3-5241D393996A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6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Lost Opportunities with </a:t>
            </a:r>
            <a:br>
              <a:rPr lang="en-US" sz="3600" b="1" smtClean="0">
                <a:latin typeface="Arial" charset="0"/>
                <a:cs typeface="Arial" charset="0"/>
              </a:rPr>
            </a:br>
            <a:r>
              <a:rPr lang="en-US" sz="3600" b="1" smtClean="0">
                <a:latin typeface="Arial" charset="0"/>
                <a:cs typeface="Arial" charset="0"/>
              </a:rPr>
              <a:t>Permanent Hearing Loss</a:t>
            </a: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457200" y="1765300"/>
            <a:ext cx="8521700" cy="3937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defRPr/>
            </a:pP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Social:</a:t>
            </a:r>
            <a:endParaRPr lang="en-US" sz="1800" dirty="0">
              <a:solidFill>
                <a:srgbClr val="800000"/>
              </a:solidFill>
              <a:latin typeface="Arial" pitchFamily="34" charset="0"/>
              <a:ea typeface="Lucida Grande" charset="0"/>
              <a:cs typeface="Arial" pitchFamily="34" charset="0"/>
              <a:sym typeface="Arial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 Family &amp; Friends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Lucida Grande" charset="0"/>
              <a:cs typeface="Arial" pitchFamily="34" charset="0"/>
              <a:sym typeface="Arial" charset="0"/>
            </a:endParaRPr>
          </a:p>
          <a:p>
            <a:pPr algn="l"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Lucida Grande" charset="0"/>
              <a:cs typeface="Arial" pitchFamily="34" charset="0"/>
              <a:sym typeface="Lucida Grande" charset="0"/>
            </a:endParaRPr>
          </a:p>
          <a:p>
            <a:pPr algn="l">
              <a:defRPr/>
            </a:pPr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Professional:</a:t>
            </a:r>
            <a:endParaRPr lang="en-US" sz="1800" dirty="0">
              <a:solidFill>
                <a:srgbClr val="800000"/>
              </a:solidFill>
              <a:latin typeface="Arial" pitchFamily="34" charset="0"/>
              <a:ea typeface="Lucida Grande" charset="0"/>
              <a:cs typeface="Arial" pitchFamily="34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 Career Advancement 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Lucida Grande" charset="0"/>
              <a:cs typeface="Arial" pitchFamily="34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 Meeting physical requirements</a:t>
            </a:r>
          </a:p>
          <a:p>
            <a:pPr lvl="1" algn="l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Firefighters, Homeland Security	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Lucida Grande" charset="0"/>
              <a:cs typeface="Arial" pitchFamily="34" charset="0"/>
              <a:sym typeface="Arial" charset="0"/>
            </a:endParaRPr>
          </a:p>
          <a:p>
            <a:pPr lvl="1" algn="l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Lucida Grande" charset="0"/>
                <a:cs typeface="Arial" pitchFamily="34" charset="0"/>
                <a:sym typeface="Lucida Grande" charset="0"/>
              </a:rPr>
              <a:t>Spec Ops, Pilot, Navigator, CDL License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F4B57307-554A-4AB5-B523-3970D0961A62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7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692275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 Bold" charset="0"/>
                <a:cs typeface="Arial Bold" charset="0"/>
                <a:sym typeface="Arial Bold" charset="0"/>
              </a:rPr>
              <a:t>COCHLEAR HAIR CELLS</a:t>
            </a:r>
            <a:r>
              <a:rPr lang="en-US" sz="3600" u="sng" smtClean="0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/>
            </a:r>
            <a:br>
              <a:rPr lang="en-US" sz="3600" u="sng" smtClean="0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</a:br>
            <a:endParaRPr lang="en-US" sz="3600" u="sng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71600"/>
            <a:ext cx="6769100" cy="442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0EACA5BE-587E-425B-9A09-729E3FF54EBF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8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>
            <p:ph type="title"/>
          </p:nvPr>
        </p:nvSpPr>
        <p:spPr>
          <a:xfrm>
            <a:off x="0" y="381000"/>
            <a:ext cx="8839200" cy="990600"/>
          </a:xfrm>
        </p:spPr>
        <p:txBody>
          <a:bodyPr/>
          <a:lstStyle/>
          <a:p>
            <a:pPr eaLnBrk="1" hangingPunct="1"/>
            <a:r>
              <a:rPr lang="en-US" sz="3600" b="1" smtClean="0"/>
              <a:t>Know your numbers (level to hear)</a:t>
            </a:r>
          </a:p>
        </p:txBody>
      </p:sp>
      <p:sp>
        <p:nvSpPr>
          <p:cNvPr id="12294" name="Rectangle 5"/>
          <p:cNvSpPr>
            <a:spLocks noChangeArrowheads="1"/>
          </p:cNvSpPr>
          <p:nvPr>
            <p:ph type="body"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smtClean="0">
                <a:latin typeface="Arial" charset="0"/>
                <a:sym typeface="Arial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-10           Super hearing   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 -5   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C0C0C"/>
                </a:solidFill>
                <a:latin typeface="Arial Bold" charset="0"/>
                <a:cs typeface="Arial Bold" charset="0"/>
                <a:sym typeface="Arial Bold" charset="0"/>
              </a:rPr>
              <a:t>  0   Avg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  5     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                    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 Normal 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10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      Range		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15     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	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20   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00B050"/>
                </a:solidFill>
                <a:latin typeface="Arial Bold" charset="0"/>
                <a:cs typeface="Arial Bold" charset="0"/>
                <a:sym typeface="Arial Bold" charset="0"/>
              </a:rPr>
              <a:t>25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	</a:t>
            </a: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00B05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	</a:t>
            </a:r>
            <a:endParaRPr lang="en-US" sz="22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    30  Mild Hearing Loss 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</a:t>
            </a:r>
            <a:r>
              <a:rPr lang="en-US" sz="24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         above 25 is HEARING LOSS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40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			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50   Moderate Hearing Loss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60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			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          Larger the Number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70   Severe Hearing Loss 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                       Greater the Hearing Loss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80 </a:t>
            </a:r>
            <a:endParaRPr lang="en-US" sz="2200" smtClean="0">
              <a:solidFill>
                <a:srgbClr val="800000"/>
              </a:solidFill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r>
              <a:rPr lang="en-US" sz="1600" smtClean="0">
                <a:solidFill>
                  <a:srgbClr val="800000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	</a:t>
            </a:r>
            <a:r>
              <a:rPr lang="en-US" sz="1600" smtClean="0">
                <a:solidFill>
                  <a:srgbClr val="800000"/>
                </a:solidFill>
                <a:latin typeface="Arial Bold" charset="0"/>
                <a:cs typeface="Arial Bold" charset="0"/>
                <a:sym typeface="Arial Bold" charset="0"/>
              </a:rPr>
              <a:t>90   Profound Hearing loss</a:t>
            </a:r>
            <a:endParaRPr lang="en-US" sz="1600" smtClean="0">
              <a:solidFill>
                <a:srgbClr val="8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2057400"/>
            <a:ext cx="5321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381000" cy="381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62400"/>
            <a:ext cx="381000" cy="381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609600" y="4114800"/>
            <a:ext cx="312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9" name="AutoShape 10"/>
          <p:cNvSpPr>
            <a:spLocks/>
          </p:cNvSpPr>
          <p:nvPr/>
        </p:nvSpPr>
        <p:spPr bwMode="auto">
          <a:xfrm>
            <a:off x="914400" y="1905000"/>
            <a:ext cx="990600" cy="1981200"/>
          </a:xfrm>
          <a:custGeom>
            <a:avLst/>
            <a:gdLst>
              <a:gd name="T0" fmla="*/ 1041734762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cubicBezTo>
                  <a:pt x="5965" y="0"/>
                  <a:pt x="10800" y="403"/>
                  <a:pt x="10800" y="900"/>
                </a:cubicBezTo>
                <a:lnTo>
                  <a:pt x="10800" y="9900"/>
                </a:lnTo>
                <a:cubicBezTo>
                  <a:pt x="10800" y="10397"/>
                  <a:pt x="15635" y="10800"/>
                  <a:pt x="21600" y="10800"/>
                </a:cubicBezTo>
                <a:cubicBezTo>
                  <a:pt x="15635" y="10800"/>
                  <a:pt x="10800" y="11203"/>
                  <a:pt x="10800" y="11700"/>
                </a:cubicBezTo>
                <a:lnTo>
                  <a:pt x="10800" y="20700"/>
                </a:lnTo>
                <a:cubicBezTo>
                  <a:pt x="10800" y="21197"/>
                  <a:pt x="5965" y="21600"/>
                  <a:pt x="0" y="21600"/>
                </a:cubicBezTo>
              </a:path>
            </a:pathLst>
          </a:custGeom>
          <a:noFill/>
          <a:ln w="15875" cap="flat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6477000" y="1905000"/>
            <a:ext cx="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 b="83333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 t="83333"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220B0829-A78D-476D-8C9D-14143D41014A}" type="slidenum">
              <a:rPr lang="en-US" sz="1200">
                <a:solidFill>
                  <a:srgbClr val="878787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/>
              <a:t>9</a:t>
            </a:fld>
            <a:endParaRPr lang="en-US" sz="1200">
              <a:solidFill>
                <a:srgbClr val="878787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>
            <p:ph type="title"/>
          </p:nvPr>
        </p:nvSpPr>
        <p:spPr>
          <a:xfrm>
            <a:off x="301625" y="277813"/>
            <a:ext cx="8510588" cy="1471612"/>
          </a:xfrm>
        </p:spPr>
        <p:txBody>
          <a:bodyPr/>
          <a:lstStyle/>
          <a:p>
            <a:pPr eaLnBrk="1" hangingPunct="1"/>
            <a:r>
              <a:rPr lang="en-US" sz="3600" b="1" smtClean="0"/>
              <a:t>What determines noise damage?</a:t>
            </a:r>
            <a:br>
              <a:rPr lang="en-US" sz="3600" b="1" smtClean="0"/>
            </a:br>
            <a:r>
              <a:rPr lang="en-US" sz="3600" b="1" smtClean="0"/>
              <a:t>How loud and How long</a:t>
            </a:r>
          </a:p>
        </p:txBody>
      </p:sp>
      <p:sp>
        <p:nvSpPr>
          <p:cNvPr id="13318" name="Rectangle 5"/>
          <p:cNvSpPr>
            <a:spLocks noChangeArrowheads="1"/>
          </p:cNvSpPr>
          <p:nvPr>
            <p:ph type="body" idx="1"/>
          </p:nvPr>
        </p:nvSpPr>
        <p:spPr>
          <a:xfrm>
            <a:off x="228600" y="1828800"/>
            <a:ext cx="5029200" cy="3051175"/>
          </a:xfrm>
        </p:spPr>
        <p:txBody>
          <a:bodyPr/>
          <a:lstStyle/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60 dB: Normal Conversation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sz="2000" smtClean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85 dB: Damaging Level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95 dB: Lawn Mower/Weed Eater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130 dB: Shotguns/NASCAR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150 dB: Jet Engines  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170 dB: Rifles &amp; 50’’ Caliber Weapons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sz="2000" smtClean="0">
                <a:latin typeface="Arial Bold" charset="0"/>
                <a:cs typeface="Arial Bold" charset="0"/>
                <a:sym typeface="Arial Bold" charset="0"/>
              </a:rPr>
              <a:t>180 dB+ Explosions/IED’s</a:t>
            </a:r>
            <a:endParaRPr lang="en-US" sz="2000" smtClean="0">
              <a:latin typeface="Arial" charset="0"/>
              <a:sym typeface="Arial" charset="0"/>
            </a:endParaRPr>
          </a:p>
          <a:p>
            <a:pPr marL="304800" indent="-304800" eaLnBrk="1" hangingPunct="1">
              <a:lnSpc>
                <a:spcPct val="80000"/>
              </a:lnSpc>
              <a:spcBef>
                <a:spcPts val="700"/>
              </a:spcBef>
              <a:buFont typeface="Arial" charset="0"/>
              <a:buNone/>
            </a:pPr>
            <a:r>
              <a:rPr lang="en-US" sz="2800" smtClean="0">
                <a:latin typeface="Arial" charset="0"/>
                <a:cs typeface="Arial" charset="0"/>
                <a:sym typeface="Arial" charset="0"/>
              </a:rPr>
              <a:t>  </a:t>
            </a:r>
            <a:endParaRPr lang="en-US" sz="2800" smtClean="0">
              <a:latin typeface="Arial" charset="0"/>
              <a:sym typeface="Arial" charset="0"/>
            </a:endParaRP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2438400" cy="2173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0" y="1828800"/>
          <a:ext cx="3543300" cy="2514600"/>
        </p:xfrm>
        <a:graphic>
          <a:graphicData uri="http://schemas.openxmlformats.org/drawingml/2006/table">
            <a:tbl>
              <a:tblPr/>
              <a:tblGrid>
                <a:gridCol w="1270000"/>
                <a:gridCol w="2273300"/>
              </a:tblGrid>
              <a:tr h="54292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Noise Exposure Limits when Criterion Level = 85 dB(A)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 dB(A) Exchange Rate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Maximum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Permitted Daily Duration (hours)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Allowable Level dB(A)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1F497D"/>
      </a:lt2>
      <a:accent1>
        <a:srgbClr val="EEECE1"/>
      </a:accent1>
      <a:accent2>
        <a:srgbClr val="333399"/>
      </a:accent2>
      <a:accent3>
        <a:srgbClr val="FFFFFF"/>
      </a:accent3>
      <a:accent4>
        <a:srgbClr val="000000"/>
      </a:accent4>
      <a:accent5>
        <a:srgbClr val="F5F4E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Pages>0</Pages>
  <Words>808</Words>
  <Characters>0</Characters>
  <Application>Microsoft Office PowerPoint</Application>
  <PresentationFormat>On-screen Show (4:3)</PresentationFormat>
  <Lines>0</Lines>
  <Paragraphs>182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Gill Sans</vt:lpstr>
      <vt:lpstr>ヒラギノ角ゴ ProN W3</vt:lpstr>
      <vt:lpstr>Arial</vt:lpstr>
      <vt:lpstr>Lucida Grande</vt:lpstr>
      <vt:lpstr>Arial Bold</vt:lpstr>
      <vt:lpstr>Arial Italic</vt:lpstr>
      <vt:lpstr>ヒラギノ角ゴ ProN W6</vt:lpstr>
      <vt:lpstr>Verdana</vt:lpstr>
      <vt:lpstr>Hobo Std</vt:lpstr>
      <vt:lpstr>Wingdings</vt:lpstr>
      <vt:lpstr>Symbol</vt:lpstr>
      <vt:lpstr>Default - Title and Content</vt:lpstr>
      <vt:lpstr>Default - Title Only</vt:lpstr>
      <vt:lpstr>Default - Blank</vt:lpstr>
      <vt:lpstr>Default - Title Slide</vt:lpstr>
      <vt:lpstr>Hearing Conservation  Stand-down</vt:lpstr>
      <vt:lpstr>Good Hearing is a Necessity</vt:lpstr>
      <vt:lpstr>Consequences</vt:lpstr>
      <vt:lpstr>Slide 4</vt:lpstr>
      <vt:lpstr>Slide 5</vt:lpstr>
      <vt:lpstr>Lost Opportunities with  Permanent Hearing Loss</vt:lpstr>
      <vt:lpstr>COCHLEAR HAIR CELLS </vt:lpstr>
      <vt:lpstr>Know your numbers (level to hear)</vt:lpstr>
      <vt:lpstr>What determines noise damage? How loud and How long</vt:lpstr>
      <vt:lpstr>NOISE AT WORK</vt:lpstr>
      <vt:lpstr>NOISE AT HOME</vt:lpstr>
      <vt:lpstr>NOISE AT PLAY</vt:lpstr>
      <vt:lpstr>Hearing Protection Devices</vt:lpstr>
      <vt:lpstr>Korea 1951</vt:lpstr>
      <vt:lpstr>Slide 15</vt:lpstr>
      <vt:lpstr>HPDs and Communication Ability</vt:lpstr>
      <vt:lpstr>Slide 17</vt:lpstr>
      <vt:lpstr>How to correctly wear hearing protection.</vt:lpstr>
      <vt:lpstr>Real-World Hearing Protection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Role of the Deployed Audiologist</dc:title>
  <dc:creator>KARA</dc:creator>
  <cp:lastModifiedBy>lynn.cook</cp:lastModifiedBy>
  <cp:revision>166</cp:revision>
  <dcterms:modified xsi:type="dcterms:W3CDTF">2011-11-22T11:39:04Z</dcterms:modified>
</cp:coreProperties>
</file>